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7" r:id="rId4"/>
    <p:sldId id="272" r:id="rId5"/>
    <p:sldId id="273" r:id="rId6"/>
    <p:sldId id="275" r:id="rId7"/>
    <p:sldId id="270" r:id="rId8"/>
    <p:sldId id="264" r:id="rId9"/>
    <p:sldId id="276" r:id="rId10"/>
    <p:sldId id="265" r:id="rId11"/>
    <p:sldId id="266" r:id="rId12"/>
    <p:sldId id="267" r:id="rId13"/>
    <p:sldId id="278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320000"/>
    <a:srgbClr val="EE7E7E"/>
    <a:srgbClr val="F5B5B5"/>
    <a:srgbClr val="680000"/>
    <a:srgbClr val="500000"/>
    <a:srgbClr val="FFF2D4"/>
    <a:srgbClr val="363636"/>
    <a:srgbClr val="BABCBE"/>
    <a:srgbClr val="E7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5132" autoAdjust="0"/>
  </p:normalViewPr>
  <p:slideViewPr>
    <p:cSldViewPr>
      <p:cViewPr varScale="1">
        <p:scale>
          <a:sx n="108" d="100"/>
          <a:sy n="108" d="100"/>
        </p:scale>
        <p:origin x="174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796D-2EFB-467A-9E0D-785F48DC4690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3D10-395E-42A9-874E-97252B4AE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8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White">
          <a:xfrm>
            <a:off x="0" y="0"/>
            <a:ext cx="9144000" cy="6934200"/>
          </a:xfrm>
          <a:prstGeom prst="rect">
            <a:avLst/>
          </a:prstGeom>
          <a:gradFill flip="none" rotWithShape="1">
            <a:gsLst>
              <a:gs pos="47000">
                <a:srgbClr val="6D1F1F"/>
              </a:gs>
              <a:gs pos="0">
                <a:srgbClr val="AF4343"/>
              </a:gs>
              <a:gs pos="72000">
                <a:srgbClr val="320000"/>
              </a:gs>
              <a:gs pos="100000">
                <a:srgbClr val="320000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0152"/>
            <a:ext cx="3315896" cy="64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92875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548315"/>
            <a:ext cx="1601819" cy="3096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527175"/>
          </a:xfrm>
        </p:spPr>
        <p:txBody>
          <a:bodyPr>
            <a:noAutofit/>
          </a:bodyPr>
          <a:lstStyle/>
          <a:p>
            <a:r>
              <a:rPr lang="en-US" sz="4000" dirty="0" smtClean="0"/>
              <a:t>Lot and Wait List Changes</a:t>
            </a:r>
            <a:br>
              <a:rPr lang="en-US" sz="4000" dirty="0" smtClean="0"/>
            </a:br>
            <a:r>
              <a:rPr lang="en-US" sz="4000" dirty="0" smtClean="0"/>
              <a:t>Fall 2017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Transportation Services Advisory Committee</a:t>
            </a:r>
          </a:p>
          <a:p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March 1, 2017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NSG Sales vs. AVP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212484"/>
            <a:ext cx="6747139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TTI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Northside Garage</a:t>
            </a:r>
          </a:p>
          <a:p>
            <a:pPr lvl="1"/>
            <a:r>
              <a:rPr lang="en-US" dirty="0" smtClean="0"/>
              <a:t>Oct 3, 2015 vs Mississippi State</a:t>
            </a:r>
          </a:p>
          <a:p>
            <a:pPr lvl="1"/>
            <a:r>
              <a:rPr lang="en-US" dirty="0" smtClean="0"/>
              <a:t>11am – 3 pm</a:t>
            </a:r>
          </a:p>
          <a:p>
            <a:pPr lvl="1"/>
            <a:r>
              <a:rPr lang="en-US" dirty="0" smtClean="0"/>
              <a:t>1240 vehicles surveyed</a:t>
            </a:r>
          </a:p>
          <a:p>
            <a:pPr lvl="2"/>
            <a:r>
              <a:rPr lang="en-US" dirty="0" smtClean="0"/>
              <a:t>280 cash </a:t>
            </a:r>
          </a:p>
          <a:p>
            <a:pPr lvl="2"/>
            <a:r>
              <a:rPr lang="en-US" dirty="0" smtClean="0"/>
              <a:t>960 AVP</a:t>
            </a:r>
          </a:p>
          <a:p>
            <a:pPr lvl="1"/>
            <a:r>
              <a:rPr lang="en-US" dirty="0" smtClean="0"/>
              <a:t> Vehicle </a:t>
            </a:r>
            <a:r>
              <a:rPr lang="en-US" dirty="0"/>
              <a:t>o</a:t>
            </a:r>
            <a:r>
              <a:rPr lang="en-US" dirty="0" smtClean="0"/>
              <a:t>ccupancy ratio</a:t>
            </a:r>
          </a:p>
          <a:p>
            <a:pPr lvl="2"/>
            <a:r>
              <a:rPr lang="en-US" dirty="0" smtClean="0"/>
              <a:t>1.7 people per car AVP (free)</a:t>
            </a:r>
          </a:p>
          <a:p>
            <a:pPr lvl="2"/>
            <a:r>
              <a:rPr lang="en-US" dirty="0" smtClean="0"/>
              <a:t>2.2 people per car cash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Lots Available for AVP Parking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90600"/>
            <a:ext cx="8229600" cy="55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NSG </a:t>
            </a:r>
            <a:r>
              <a:rPr lang="en-US" dirty="0" err="1" smtClean="0"/>
              <a:t>Gameday</a:t>
            </a:r>
            <a:r>
              <a:rPr lang="en-US" dirty="0" smtClean="0"/>
              <a:t> Parking</a:t>
            </a:r>
            <a:br>
              <a:rPr lang="en-US" dirty="0" smtClean="0"/>
            </a:br>
            <a:r>
              <a:rPr lang="en-US" dirty="0" smtClean="0"/>
              <a:t>Effective 2017 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dirty="0" smtClean="0"/>
              <a:t>NSG permits park without paying</a:t>
            </a:r>
          </a:p>
          <a:p>
            <a:r>
              <a:rPr lang="en-US" dirty="0" smtClean="0"/>
              <a:t>Prepaid and/or pay-upon-arrival parking</a:t>
            </a:r>
          </a:p>
          <a:p>
            <a:r>
              <a:rPr lang="en-US" dirty="0" smtClean="0"/>
              <a:t>No longer allow other A&amp;M permits to park for free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8000" dirty="0" smtClean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7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812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Proposed Effective Fall 2017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800" dirty="0" smtClean="0"/>
              <a:t>No Longer Graduate Student Selectable</a:t>
            </a:r>
            <a:br>
              <a:rPr lang="en-US" sz="2800" dirty="0" smtClean="0"/>
            </a:br>
            <a:r>
              <a:rPr lang="en-US" sz="2800" dirty="0" smtClean="0"/>
              <a:t>Available to Faculty/Staff Only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69" y="1600200"/>
            <a:ext cx="8229600" cy="1905000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r>
              <a:rPr lang="en-US" sz="2000" b="1" dirty="0" smtClean="0"/>
              <a:t>Lot 48 </a:t>
            </a:r>
            <a:r>
              <a:rPr lang="en-US" sz="2000" dirty="0" smtClean="0"/>
              <a:t>(Bright Athletic Complex) -  Currently only 7 G8’s in the lot and we have not put any new graduate students in the lot this year.</a:t>
            </a:r>
          </a:p>
          <a:p>
            <a:pPr lvl="1"/>
            <a:r>
              <a:rPr lang="en-US" sz="2000" dirty="0" smtClean="0"/>
              <a:t>Lot 60, 62, Cain Garage and University Center Garage are in the area and would still be a available for graduate students.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352800"/>
            <a:ext cx="3023781" cy="31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Proposed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800" dirty="0" smtClean="0"/>
              <a:t>No Longer Undergraduate Selectable</a:t>
            </a:r>
            <a:br>
              <a:rPr lang="en-US" sz="2800" dirty="0" smtClean="0"/>
            </a:br>
            <a:r>
              <a:rPr lang="en-US" sz="2800" dirty="0" smtClean="0"/>
              <a:t>Fall 2017 available to Faculty/Staff/Graduate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72000"/>
          </a:xfrm>
        </p:spPr>
        <p:txBody>
          <a:bodyPr>
            <a:normAutofit fontScale="92500" lnSpcReduction="10000"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Lot 18 </a:t>
            </a:r>
            <a:r>
              <a:rPr lang="en-US" sz="2400" dirty="0" smtClean="0"/>
              <a:t>(Med Sciences) – 76 graduate students still on the waitlist (2 seniors in the lot and they are both Disabled Veterans)</a:t>
            </a:r>
          </a:p>
          <a:p>
            <a:r>
              <a:rPr lang="en-US" sz="2400" b="1" dirty="0" smtClean="0"/>
              <a:t>Lot 24 </a:t>
            </a:r>
            <a:r>
              <a:rPr lang="en-US" sz="2400" dirty="0" smtClean="0"/>
              <a:t>(New Vet School) – 251 staff and graduate students still on the waitlist (6 undergraduate renewals in the lot)</a:t>
            </a:r>
          </a:p>
          <a:p>
            <a:r>
              <a:rPr lang="en-US" sz="2400" b="1" dirty="0" smtClean="0"/>
              <a:t>Lot 97 </a:t>
            </a:r>
            <a:r>
              <a:rPr lang="en-US" sz="2400" dirty="0" smtClean="0"/>
              <a:t>(</a:t>
            </a:r>
            <a:r>
              <a:rPr lang="en-US" sz="2400" dirty="0" err="1" smtClean="0"/>
              <a:t>Agrilife</a:t>
            </a:r>
            <a:r>
              <a:rPr lang="en-US" sz="2400" dirty="0" smtClean="0"/>
              <a:t>) – We are currently only offering permits to staff due to and increased demand with Ag 4 opening in May (currently </a:t>
            </a:r>
            <a:r>
              <a:rPr lang="en-US" sz="2400" dirty="0"/>
              <a:t>10 </a:t>
            </a:r>
            <a:r>
              <a:rPr lang="en-US" sz="2400" dirty="0" smtClean="0"/>
              <a:t>senior renewals </a:t>
            </a:r>
            <a:r>
              <a:rPr lang="en-US" sz="2400" dirty="0"/>
              <a:t>in the </a:t>
            </a:r>
            <a:r>
              <a:rPr lang="en-US" sz="2400" dirty="0" smtClean="0"/>
              <a:t>lot) </a:t>
            </a:r>
          </a:p>
          <a:p>
            <a:r>
              <a:rPr lang="en-US" sz="2400" b="1" dirty="0" smtClean="0"/>
              <a:t>Lot 111 </a:t>
            </a:r>
            <a:r>
              <a:rPr lang="en-US" sz="2400" dirty="0" smtClean="0"/>
              <a:t>(Bush School) – 70 staff and graduate students still on the waitlist (no undergraduates in the lot)</a:t>
            </a:r>
          </a:p>
          <a:p>
            <a:r>
              <a:rPr lang="en-US" sz="2400" b="1" dirty="0" smtClean="0"/>
              <a:t>Lot 114 </a:t>
            </a:r>
            <a:r>
              <a:rPr lang="en-US" sz="2400" dirty="0" smtClean="0"/>
              <a:t>(School Public Health) – 32 graduate students still on the waitlist (17 senior renewals in the lot)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21" y="132839"/>
            <a:ext cx="8229600" cy="884238"/>
          </a:xfrm>
        </p:spPr>
        <p:txBody>
          <a:bodyPr/>
          <a:lstStyle/>
          <a:p>
            <a:r>
              <a:rPr lang="en-US" dirty="0" smtClean="0"/>
              <a:t>Lot 49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563"/>
            <a:ext cx="9134902" cy="5615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4191000"/>
            <a:ext cx="8991600" cy="224676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8F8F8"/>
                </a:solidFill>
              </a:rPr>
              <a:t>April </a:t>
            </a:r>
            <a:r>
              <a:rPr lang="en-US" sz="2800" dirty="0" smtClean="0">
                <a:solidFill>
                  <a:srgbClr val="F8F8F8"/>
                </a:solidFill>
              </a:rPr>
              <a:t>2015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8F8F8"/>
                </a:solidFill>
              </a:rPr>
              <a:t>changed </a:t>
            </a:r>
            <a:r>
              <a:rPr lang="en-US" sz="2800" dirty="0">
                <a:solidFill>
                  <a:srgbClr val="F8F8F8"/>
                </a:solidFill>
              </a:rPr>
              <a:t>from </a:t>
            </a:r>
            <a:r>
              <a:rPr lang="en-US" sz="2800" dirty="0" smtClean="0">
                <a:solidFill>
                  <a:srgbClr val="F8F8F8"/>
                </a:solidFill>
              </a:rPr>
              <a:t>Any Valid Permit (AVP) to </a:t>
            </a:r>
            <a:r>
              <a:rPr lang="en-US" sz="2800" dirty="0">
                <a:solidFill>
                  <a:srgbClr val="F8F8F8"/>
                </a:solidFill>
              </a:rPr>
              <a:t>Lot 49 permit required </a:t>
            </a:r>
            <a:endParaRPr lang="en-US" sz="2800" dirty="0" smtClean="0">
              <a:solidFill>
                <a:srgbClr val="F8F8F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8F8F8"/>
                </a:solidFill>
              </a:rPr>
              <a:t>discussed </a:t>
            </a:r>
            <a:r>
              <a:rPr lang="en-US" sz="2800" dirty="0">
                <a:solidFill>
                  <a:srgbClr val="F8F8F8"/>
                </a:solidFill>
              </a:rPr>
              <a:t>we could reinstate AVP in the future if there was no </a:t>
            </a:r>
            <a:r>
              <a:rPr lang="en-US" sz="2800" dirty="0" smtClean="0">
                <a:solidFill>
                  <a:srgbClr val="F8F8F8"/>
                </a:solidFill>
              </a:rPr>
              <a:t>demand</a:t>
            </a:r>
            <a:endParaRPr lang="en-US" sz="28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 49 - 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400" dirty="0" smtClean="0"/>
              <a:t>The lot is currently underutilized with no waitlist (179 spaces and 139 active permits).</a:t>
            </a:r>
          </a:p>
          <a:p>
            <a:pPr lvl="1"/>
            <a:r>
              <a:rPr lang="en-US" sz="2400" dirty="0" smtClean="0"/>
              <a:t>Confirmed with the Vet School their 10 year plan does not include construction that would take other parking lots in the area offline.</a:t>
            </a:r>
          </a:p>
          <a:p>
            <a:pPr lvl="1"/>
            <a:r>
              <a:rPr lang="en-US" sz="2400" dirty="0" smtClean="0"/>
              <a:t>The University intends to utilize a 380 seat classroom in the nearby Vet building as swing space for random undergraduate classes in Fall 2017.</a:t>
            </a:r>
          </a:p>
          <a:p>
            <a:pPr lvl="1"/>
            <a:r>
              <a:rPr lang="en-US" sz="2400" dirty="0" smtClean="0"/>
              <a:t>Would help alleviate stress on the Transit system and better utilize the lot.</a:t>
            </a:r>
          </a:p>
          <a:p>
            <a:pPr lvl="1"/>
            <a:r>
              <a:rPr lang="en-US" sz="2400" dirty="0" smtClean="0"/>
              <a:t>Communication Plan: </a:t>
            </a:r>
          </a:p>
          <a:p>
            <a:pPr lvl="2"/>
            <a:r>
              <a:rPr lang="en-US" sz="2000" dirty="0" smtClean="0"/>
              <a:t>Send message to Lot 49 permit holders before registration alerting them of the change and informing them they can still park in the lot with a valid Texas A&amp;M parking permit.</a:t>
            </a:r>
          </a:p>
          <a:p>
            <a:pPr lvl="2"/>
            <a:r>
              <a:rPr lang="en-US" sz="2000" dirty="0" smtClean="0"/>
              <a:t>Signs at the Lot</a:t>
            </a:r>
          </a:p>
          <a:p>
            <a:pPr lvl="1"/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3" y="0"/>
            <a:ext cx="8229600" cy="884238"/>
          </a:xfrm>
        </p:spPr>
        <p:txBody>
          <a:bodyPr/>
          <a:lstStyle/>
          <a:p>
            <a:r>
              <a:rPr lang="en-US" dirty="0" smtClean="0"/>
              <a:t>Lot 38 Business Parking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879971"/>
            <a:ext cx="8915401" cy="59615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Questions</a:t>
            </a:r>
            <a:r>
              <a:rPr lang="en-US" sz="80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527175"/>
          </a:xfrm>
        </p:spPr>
        <p:txBody>
          <a:bodyPr>
            <a:noAutofit/>
          </a:bodyPr>
          <a:lstStyle/>
          <a:p>
            <a:r>
              <a:rPr lang="en-US" sz="4000" dirty="0" smtClean="0"/>
              <a:t>Northside Garage </a:t>
            </a:r>
            <a:br>
              <a:rPr lang="en-US" sz="4000" dirty="0" smtClean="0"/>
            </a:br>
            <a:r>
              <a:rPr lang="en-US" sz="4000" dirty="0" smtClean="0"/>
              <a:t>Football Parking</a:t>
            </a:r>
            <a:br>
              <a:rPr lang="en-US" sz="4000" dirty="0" smtClean="0"/>
            </a:br>
            <a:r>
              <a:rPr lang="en-US" sz="4000" dirty="0" smtClean="0"/>
              <a:t>Fall 2017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95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Permits Valid in Garages on Football </a:t>
            </a:r>
            <a:r>
              <a:rPr lang="en-US" dirty="0" err="1" smtClean="0"/>
              <a:t>Gamedays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029200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Northside Garage </a:t>
            </a:r>
            <a:r>
              <a:rPr lang="en-US" dirty="0" smtClean="0"/>
              <a:t>– Free to any valid A&amp;M permit</a:t>
            </a:r>
          </a:p>
          <a:p>
            <a:r>
              <a:rPr lang="en-US" b="1" dirty="0" smtClean="0"/>
              <a:t>Central Campus Garage </a:t>
            </a:r>
            <a:r>
              <a:rPr lang="en-US" dirty="0" smtClean="0"/>
              <a:t>– CCG permits only</a:t>
            </a:r>
          </a:p>
          <a:p>
            <a:r>
              <a:rPr lang="en-US" b="1" dirty="0" smtClean="0"/>
              <a:t>Southside Garage </a:t>
            </a:r>
            <a:r>
              <a:rPr lang="en-US" dirty="0" smtClean="0"/>
              <a:t>– SSG permits only</a:t>
            </a:r>
          </a:p>
          <a:p>
            <a:r>
              <a:rPr lang="en-US" b="1" dirty="0" smtClean="0"/>
              <a:t>University Center Garage </a:t>
            </a:r>
            <a:r>
              <a:rPr lang="en-US" dirty="0" smtClean="0"/>
              <a:t>– UCG permits </a:t>
            </a:r>
            <a:r>
              <a:rPr lang="en-US" dirty="0" smtClean="0"/>
              <a:t>only (no UCX permits)</a:t>
            </a:r>
            <a:endParaRPr lang="en-US" dirty="0" smtClean="0"/>
          </a:p>
          <a:p>
            <a:r>
              <a:rPr lang="en-US" b="1" dirty="0" smtClean="0"/>
              <a:t>West Campus Garage </a:t>
            </a:r>
            <a:r>
              <a:rPr lang="en-US" dirty="0" smtClean="0"/>
              <a:t>– WCR permits </a:t>
            </a:r>
            <a:r>
              <a:rPr lang="en-US" dirty="0" smtClean="0"/>
              <a:t>only (no WCG permits)</a:t>
            </a:r>
            <a:endParaRPr lang="en-US" dirty="0" smtClean="0"/>
          </a:p>
          <a:p>
            <a:r>
              <a:rPr lang="en-US" b="1" dirty="0" smtClean="0"/>
              <a:t>Cain Garage </a:t>
            </a:r>
            <a:r>
              <a:rPr lang="en-US" dirty="0" smtClean="0"/>
              <a:t>– Reserved – no A&amp;M permits allowed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846DBD0-3718-4F60-B10C-1845BE15B178}" vid="{7175CC4B-FE8D-487A-BF70-F88AFE3840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TStemplate2</Template>
  <TotalTime>1435</TotalTime>
  <Words>518</Words>
  <Application>Microsoft Office PowerPoint</Application>
  <PresentationFormat>On-screen Show (4:3)</PresentationFormat>
  <Paragraphs>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TStemplate</vt:lpstr>
      <vt:lpstr>Lot and Wait List Changes Fall 2017</vt:lpstr>
      <vt:lpstr>Proposed Effective Fall 2017  No Longer Graduate Student Selectable Available to Faculty/Staff Only</vt:lpstr>
      <vt:lpstr>Proposed  No Longer Undergraduate Selectable Fall 2017 available to Faculty/Staff/Graduate</vt:lpstr>
      <vt:lpstr>Lot 49 History</vt:lpstr>
      <vt:lpstr>Lot 49 - Proposal </vt:lpstr>
      <vt:lpstr>Lot 38 Business Parking</vt:lpstr>
      <vt:lpstr>PowerPoint Presentation</vt:lpstr>
      <vt:lpstr>Northside Garage  Football Parking Fall 2017</vt:lpstr>
      <vt:lpstr>Permits Valid in Garages on Football Gamedays</vt:lpstr>
      <vt:lpstr>NSG Sales vs. AVP</vt:lpstr>
      <vt:lpstr>TTI Data Collection</vt:lpstr>
      <vt:lpstr>Other Lots Available for AVP Parking</vt:lpstr>
      <vt:lpstr>Proposed NSG Gameday Parking Effective 2017 Season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Waiting List Changes</dc:title>
  <dc:creator>Kucera, Therese A.</dc:creator>
  <cp:lastModifiedBy>Kucera, Therese A.</cp:lastModifiedBy>
  <cp:revision>57</cp:revision>
  <dcterms:created xsi:type="dcterms:W3CDTF">2016-12-01T15:06:02Z</dcterms:created>
  <dcterms:modified xsi:type="dcterms:W3CDTF">2017-02-28T16:21:30Z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-430858584</vt:i4>
  </property>
  <property fmtid="{D5CDD505-2E9C-101B-9397-08002B2CF9AE}" pid="3" name="_NewReviewCycle">
    <vt:lpwstr/>
  </property>
  <property fmtid="{D5CDD505-2E9C-101B-9397-08002B2CF9AE}" pid="4" name="_EmailSubject">
    <vt:lpwstr>TSAC </vt:lpwstr>
  </property>
  <property fmtid="{D5CDD505-2E9C-101B-9397-08002B2CF9AE}" pid="5" name="_AuthorEmail">
    <vt:lpwstr>alegare@tamu.edu</vt:lpwstr>
  </property>
  <property fmtid="{D5CDD505-2E9C-101B-9397-08002B2CF9AE}" pid="6" name="_AuthorEmailDisplayName">
    <vt:lpwstr>LeGare, Anne P</vt:lpwstr>
  </property>
  <property fmtid="{D5CDD505-2E9C-101B-9397-08002B2CF9AE}" pid="7" name="_PreviousAdHocReviewCycleID">
    <vt:i4>1680223050</vt:i4>
  </property>
</Properties>
</file>